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8" r:id="rId13"/>
    <p:sldId id="267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27921-029D-4EB8-B061-6CC6E4349E4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BF0B9-5680-4A61-AD6C-89E18407CA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83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8.png"/><Relationship Id="rId18" Type="http://schemas.openxmlformats.org/officeDocument/2006/relationships/image" Target="../media/image17.png"/><Relationship Id="rId3" Type="http://schemas.openxmlformats.org/officeDocument/2006/relationships/image" Target="../media/image61.png"/><Relationship Id="rId21" Type="http://schemas.openxmlformats.org/officeDocument/2006/relationships/image" Target="../media/image74.png"/><Relationship Id="rId7" Type="http://schemas.openxmlformats.org/officeDocument/2006/relationships/image" Target="../media/image64.png"/><Relationship Id="rId12" Type="http://schemas.openxmlformats.org/officeDocument/2006/relationships/image" Target="../media/image25.png"/><Relationship Id="rId17" Type="http://schemas.openxmlformats.org/officeDocument/2006/relationships/image" Target="../media/image72.png"/><Relationship Id="rId25" Type="http://schemas.openxmlformats.org/officeDocument/2006/relationships/image" Target="../media/image77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24" Type="http://schemas.openxmlformats.org/officeDocument/2006/relationships/image" Target="../media/image76.png"/><Relationship Id="rId5" Type="http://schemas.openxmlformats.org/officeDocument/2006/relationships/image" Target="../media/image42.png"/><Relationship Id="rId15" Type="http://schemas.openxmlformats.org/officeDocument/2006/relationships/image" Target="../media/image70.png"/><Relationship Id="rId23" Type="http://schemas.openxmlformats.org/officeDocument/2006/relationships/image" Target="../media/image16.png"/><Relationship Id="rId10" Type="http://schemas.openxmlformats.org/officeDocument/2006/relationships/image" Target="../media/image66.png"/><Relationship Id="rId19" Type="http://schemas.openxmlformats.org/officeDocument/2006/relationships/image" Target="../media/image22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7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81.png"/><Relationship Id="rId10" Type="http://schemas.openxmlformats.org/officeDocument/2006/relationships/image" Target="../media/image84.jpeg"/><Relationship Id="rId4" Type="http://schemas.openxmlformats.org/officeDocument/2006/relationships/image" Target="../media/image80.png"/><Relationship Id="rId9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646446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6" y="2146258"/>
            <a:ext cx="2300779" cy="1464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05" y="2146259"/>
            <a:ext cx="2565564" cy="1464463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41A9ECDF-332B-42AC-98F5-9907EF11C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140712"/>
            <a:ext cx="5584987" cy="12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ty Web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Katy Webb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Director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7" y="1329246"/>
            <a:ext cx="2803774" cy="55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a Hanc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tuServ_Lisa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Lisa Hancock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tuServ Business Development Director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7" y="1329246"/>
            <a:ext cx="2803774" cy="55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0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Hannah </a:t>
            </a:r>
            <a:r>
              <a:rPr lang="en-GB" sz="6000" dirty="0" err="1">
                <a:solidFill>
                  <a:schemeClr val="bg1"/>
                </a:solidFill>
                <a:latin typeface="+mj-lt"/>
              </a:rPr>
              <a:t>Ackroyd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2" y="1565021"/>
            <a:ext cx="1943498" cy="50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4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@W4050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13777" y="3575070"/>
            <a:ext cx="336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adawson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5233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Dawson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IT Manager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</a:t>
            </a:r>
            <a:r>
              <a:rPr lang="en-GB" sz="2400" baseline="0" dirty="0">
                <a:solidFill>
                  <a:schemeClr val="bg1"/>
                </a:solidFill>
                <a:latin typeface="+mn-lt"/>
              </a:rPr>
              <a:t> MVP (Office Servers and Services)</a:t>
            </a:r>
            <a:endParaRPr lang="en-GB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60" y="3577896"/>
            <a:ext cx="327088" cy="327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404132" y="1651763"/>
            <a:ext cx="2392020" cy="50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2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30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7769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29822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Haynes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52" y="3577896"/>
            <a:ext cx="327088" cy="327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3" y="1812764"/>
            <a:ext cx="1941122" cy="46948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</p:txBody>
      </p:sp>
    </p:spTree>
    <p:extLst>
      <p:ext uri="{BB962C8B-B14F-4D97-AF65-F5344CB8AC3E}">
        <p14:creationId xmlns:p14="http://schemas.microsoft.com/office/powerpoint/2010/main" val="2513861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oshua Whit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Hancock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" y="953714"/>
            <a:ext cx="2994216" cy="59042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Development Director</a:t>
            </a:r>
          </a:p>
        </p:txBody>
      </p:sp>
    </p:spTree>
    <p:extLst>
      <p:ext uri="{BB962C8B-B14F-4D97-AF65-F5344CB8AC3E}">
        <p14:creationId xmlns:p14="http://schemas.microsoft.com/office/powerpoint/2010/main" val="3112261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34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rikhepworth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50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rhepworth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97726" y="3577228"/>
            <a:ext cx="147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Rik</a:t>
            </a:r>
            <a:r>
              <a:rPr lang="en-GB" sz="6000" baseline="0" dirty="0">
                <a:solidFill>
                  <a:schemeClr val="bg1"/>
                </a:solidFill>
                <a:latin typeface="+mj-lt"/>
              </a:rPr>
              <a:t> Hepworth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Consultancy Services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756983"/>
            <a:ext cx="2699120" cy="4822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3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86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RobertHogg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34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blogs.blackmarble.co.uk/blogs/boss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6565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Hogg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Managing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Regional Director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6" y="1967594"/>
            <a:ext cx="2883998" cy="47150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80" y="5524694"/>
            <a:ext cx="2754680" cy="5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6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5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richardfennell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rfennell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25449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Richard Fennell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(Visual Studio and Development Technologies)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8" y="1560655"/>
            <a:ext cx="1986927" cy="51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5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5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jamesemann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blogs.blackmarble.co.uk/blogs/</a:t>
            </a:r>
            <a:r>
              <a:rPr lang="en-GB" sz="1400" dirty="0" err="1">
                <a:solidFill>
                  <a:schemeClr val="bg1"/>
                </a:solidFill>
              </a:rPr>
              <a:t>jmann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25449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James Mann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Consultant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(AI)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6DDFE-F540-429C-9A81-E14470E97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5" y="1060418"/>
            <a:ext cx="2878546" cy="57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360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Simon Parr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7E57AC-7D4C-420C-A6E4-FA193B6EC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25" y="1280208"/>
            <a:ext cx="3859948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0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Ian Thompson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E6CE0-DE0D-43C0-AF2E-FCF7D83F1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4" y="1527399"/>
            <a:ext cx="1670405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83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472432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74783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46308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Layla Copsey</a:t>
            </a:r>
            <a:endParaRPr lang="en-GB" sz="36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46308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Senior Designer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981584" y="3770735"/>
            <a:ext cx="3847424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Andrew Davidson</a:t>
            </a:r>
            <a:endParaRPr lang="en-GB" sz="36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81585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 Consultant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72AA31-EA38-4449-9D24-FD1DA472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" y="1212550"/>
            <a:ext cx="2911611" cy="5741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6EFB5A-DC0B-4F26-95C4-8432F4B2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40" y="1235968"/>
            <a:ext cx="2899735" cy="57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Cather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4100304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300" dirty="0"/>
              <a:t>Catherine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Wheeler-Osman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5" y="1687484"/>
            <a:ext cx="3659890" cy="517051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95894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7555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Am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Amy Gwyther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69" y="1872176"/>
            <a:ext cx="2174802" cy="501877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797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Ka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Katy Webb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85" y="1573426"/>
            <a:ext cx="2679944" cy="528457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Director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8923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Lis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Lisa Hancock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85" y="1573426"/>
            <a:ext cx="2679943" cy="528457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tuServ Business Development Director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0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ss and Hanna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7143" y="357954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Hannah </a:t>
            </a:r>
            <a:r>
              <a:rPr lang="en-US" sz="3300" dirty="0" err="1"/>
              <a:t>Ackroyd</a:t>
            </a:r>
            <a:endParaRPr lang="en-GB" sz="3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1865265"/>
            <a:ext cx="2927937" cy="4786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88" y="1894299"/>
            <a:ext cx="1843686" cy="477992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Managing Director</a:t>
            </a:r>
            <a:r>
              <a:rPr lang="en-US" sz="2400" baseline="0" dirty="0">
                <a:latin typeface="+mn-lt"/>
              </a:rPr>
              <a:t> at Black Marble,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867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6082" r="21572"/>
          <a:stretch/>
        </p:blipFill>
        <p:spPr>
          <a:xfrm>
            <a:off x="0" y="285224"/>
            <a:ext cx="12192000" cy="6301630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07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Mar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08A412A-6749-4A07-B521-4B0ACA9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88F45D-EC5F-4F03-8A24-11601848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6143"/>
            <a:ext cx="8050876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/>
              <a:t>Fifth level</a:t>
            </a:r>
            <a:endParaRPr lang="en-GB" dirty="0"/>
          </a:p>
        </p:txBody>
      </p:sp>
      <p:pic>
        <p:nvPicPr>
          <p:cNvPr id="28" name="Picture 2" descr="C:\Users\Boss\Pictures\TECHED\boss1.jpg">
            <a:extLst>
              <a:ext uri="{FF2B5EF4-FFF2-40B4-BE49-F238E27FC236}">
                <a16:creationId xmlns:a16="http://schemas.microsoft.com/office/drawing/2014/main" id="{C27901F1-BCE2-410E-A069-F4418BE4CF7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/>
          <a:srcRect b="17900"/>
          <a:stretch/>
        </p:blipFill>
        <p:spPr bwMode="auto">
          <a:xfrm>
            <a:off x="9003323" y="3126188"/>
            <a:ext cx="2757548" cy="346804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226235-520D-41EE-982D-55F883CB1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920" b="77521" l="56235" r="623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8" t="70095" r="36861" b="21654"/>
          <a:stretch/>
        </p:blipFill>
        <p:spPr>
          <a:xfrm>
            <a:off x="10473321" y="5545747"/>
            <a:ext cx="294198" cy="3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0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15" y="3579541"/>
            <a:ext cx="8084635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459259"/>
            <a:ext cx="8084635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68719" y="2538297"/>
            <a:ext cx="1939059" cy="382905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3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7422" y="1180866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2015 – Public Sector and National Security, and Microsoft Partner of the Year 2016 – Developer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Video on Demand – Demand 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7421" y="3802512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Devices and Deployment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2015 – Windows 8 Custom App Developer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DX Eco System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6749" y="1171324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Lifecycle Management and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46748" y="3802510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/>
        </p:nvSpPr>
        <p:spPr bwMode="auto">
          <a:xfrm>
            <a:off x="8046749" y="434317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/>
        </p:nvSpPr>
        <p:spPr bwMode="auto">
          <a:xfrm>
            <a:off x="472375" y="442006"/>
            <a:ext cx="368217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/>
        </p:nvSpPr>
        <p:spPr bwMode="auto">
          <a:xfrm>
            <a:off x="4261701" y="434317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376" y="1180867"/>
          <a:ext cx="3682176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28" y="34855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3AC88-7478-4EF9-B5C2-28CAC94C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79" y="35091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31" y="355669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375" y="3802511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Platform, Application Integration, and Intelligent Systems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0" y="5397308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9" y="5843508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21" y="5959563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51" y="5976722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51"/>
          <a:stretch/>
        </p:blipFill>
        <p:spPr>
          <a:xfrm>
            <a:off x="2170042" y="1707570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815" y="4338722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775"/>
          <a:stretch/>
        </p:blipFill>
        <p:spPr>
          <a:xfrm>
            <a:off x="2095340" y="4587691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3" y="2906085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/>
        </p:nvGrpSpPr>
        <p:grpSpPr>
          <a:xfrm>
            <a:off x="9490845" y="1722088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329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28DF7B-B6D9-4E7B-81DA-C7D7FC6C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9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/>
        </p:nvSpPr>
        <p:spPr bwMode="auto">
          <a:xfrm>
            <a:off x="8013497" y="1424218"/>
            <a:ext cx="3571699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/>
        </p:nvSpPr>
        <p:spPr bwMode="auto">
          <a:xfrm>
            <a:off x="622359" y="1431907"/>
            <a:ext cx="3571699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/>
        </p:nvSpPr>
        <p:spPr bwMode="auto">
          <a:xfrm>
            <a:off x="4315347" y="1424218"/>
            <a:ext cx="3571699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1171"/>
              </p:ext>
            </p:extLst>
          </p:nvPr>
        </p:nvGraphicFramePr>
        <p:xfrm>
          <a:off x="617479" y="2179171"/>
          <a:ext cx="3571699" cy="4188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1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81964"/>
              </p:ext>
            </p:extLst>
          </p:nvPr>
        </p:nvGraphicFramePr>
        <p:xfrm>
          <a:off x="4315347" y="2171132"/>
          <a:ext cx="3571699" cy="419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4196342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  <a:endParaRPr lang="en-US" sz="1400" b="1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 applications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Holisitic view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 cost and delivery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71423" y="4907058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4093"/>
              </p:ext>
            </p:extLst>
          </p:nvPr>
        </p:nvGraphicFramePr>
        <p:xfrm>
          <a:off x="8013497" y="2166203"/>
          <a:ext cx="3571699" cy="419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4196342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69" y="5108553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6920" y="891529"/>
            <a:ext cx="3636647" cy="4663102"/>
            <a:chOff x="-248188" y="1115028"/>
            <a:chExt cx="3636647" cy="4663102"/>
          </a:xfrm>
        </p:grpSpPr>
        <p:pic>
          <p:nvPicPr>
            <p:cNvPr id="3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929711" y="5259853"/>
              <a:ext cx="1276847" cy="518277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-248188" y="4167022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Robert Hogg</a:t>
              </a:r>
            </a:p>
            <a:p>
              <a:pPr algn="ctr"/>
              <a:r>
                <a:rPr lang="en-GB" sz="1600" dirty="0"/>
                <a:t>Managing Director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2046" y="1115028"/>
              <a:ext cx="2364206" cy="2930044"/>
              <a:chOff x="332046" y="1105503"/>
              <a:chExt cx="2364206" cy="293004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65942" y="3556310"/>
                <a:ext cx="1808386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Integration</a:t>
                </a:r>
                <a:endParaRPr lang="en-GB" sz="28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endParaRPr>
              </a:p>
            </p:txBody>
          </p:sp>
          <p:pic>
            <p:nvPicPr>
              <p:cNvPr id="7" name="Picture 4" descr="C:\Users\Lauren\Documents\Black Marble\Artwork\Staff Members\Headshots\256px\boss_25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2046" y="1105503"/>
                <a:ext cx="2364206" cy="236420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7332260" y="892235"/>
            <a:ext cx="4618671" cy="4662396"/>
            <a:chOff x="2456134" y="1115733"/>
            <a:chExt cx="4618671" cy="4662396"/>
          </a:xfrm>
        </p:grpSpPr>
        <p:sp>
          <p:nvSpPr>
            <p:cNvPr id="9" name="Rectangle 8"/>
            <p:cNvSpPr/>
            <p:nvPr/>
          </p:nvSpPr>
          <p:spPr>
            <a:xfrm>
              <a:off x="2456134" y="4167022"/>
              <a:ext cx="4618671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Richard Fennell</a:t>
              </a:r>
            </a:p>
            <a:p>
              <a:pPr algn="ctr"/>
              <a:r>
                <a:rPr lang="en-GB" sz="1600" dirty="0"/>
                <a:t>Engineering Director</a:t>
              </a:r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06834" y="1115733"/>
              <a:ext cx="3117270" cy="2929339"/>
              <a:chOff x="3206834" y="1105503"/>
              <a:chExt cx="3117270" cy="292933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206834" y="3555605"/>
                <a:ext cx="3117270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Visual Studio (ALM)</a:t>
                </a:r>
              </a:p>
            </p:txBody>
          </p:sp>
          <p:pic>
            <p:nvPicPr>
              <p:cNvPr id="13" name="Picture 5" descr="C:\Users\Lauren\Documents\Black Marble\Artwork\Staff Members\Headshots\256px\richard_25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548641" y="1105503"/>
                <a:ext cx="2420849" cy="2420850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127045" y="5259852"/>
              <a:ext cx="1276847" cy="518277"/>
            </a:xfrm>
            <a:prstGeom prst="rect">
              <a:avLst/>
            </a:prstGeom>
            <a:noFill/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34" y="5686106"/>
            <a:ext cx="2089415" cy="51237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65698" y="1057064"/>
            <a:ext cx="3333492" cy="4512041"/>
            <a:chOff x="5159705" y="1266088"/>
            <a:chExt cx="3333492" cy="451204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296" b="-1"/>
            <a:stretch/>
          </p:blipFill>
          <p:spPr>
            <a:xfrm>
              <a:off x="5512187" y="1266088"/>
              <a:ext cx="2512633" cy="229377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288545" y="3565835"/>
              <a:ext cx="1075813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Azure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59705" y="4167022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Rik Hepworth</a:t>
              </a:r>
            </a:p>
            <a:p>
              <a:pPr algn="ctr"/>
              <a:r>
                <a:rPr lang="en-GB" sz="1600" dirty="0"/>
                <a:t>Consultancy Services Director</a:t>
              </a:r>
            </a:p>
            <a:p>
              <a:pPr algn="ctr"/>
              <a:r>
                <a:rPr lang="en-GB" sz="1600" dirty="0"/>
                <a:t>BSc (Hons) MBCS CITP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9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188027" y="5259852"/>
              <a:ext cx="1276847" cy="5182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17328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201671" y="1270322"/>
            <a:ext cx="3636647" cy="4520031"/>
            <a:chOff x="8731294" y="1258098"/>
            <a:chExt cx="3636647" cy="45200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3"/>
            <a:stretch/>
          </p:blipFill>
          <p:spPr>
            <a:xfrm>
              <a:off x="9685488" y="1258098"/>
              <a:ext cx="1713717" cy="230176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100148" y="3565835"/>
              <a:ext cx="2898941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Windows Platform</a:t>
              </a:r>
              <a:endParaRPr lang="en-GB" sz="2800" b="1" dirty="0">
                <a:solidFill>
                  <a:srgbClr val="21B9EC"/>
                </a:solidFill>
                <a:latin typeface="Segoe" pitchFamily="34" charset="0"/>
                <a:cs typeface="Segoe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31294" y="4167022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Croft</a:t>
              </a:r>
            </a:p>
            <a:p>
              <a:pPr algn="ctr"/>
              <a:r>
                <a:rPr lang="en-GB" sz="1600" dirty="0"/>
                <a:t>Software Developer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MBCS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9911194" y="5259852"/>
              <a:ext cx="1276847" cy="518277"/>
            </a:xfrm>
            <a:prstGeom prst="rect">
              <a:avLst/>
            </a:prstGeom>
            <a:noFill/>
          </p:spPr>
        </p:pic>
      </p:grpSp>
      <p:grpSp>
        <p:nvGrpSpPr>
          <p:cNvPr id="7" name="Group 6"/>
          <p:cNvGrpSpPr/>
          <p:nvPr/>
        </p:nvGrpSpPr>
        <p:grpSpPr>
          <a:xfrm>
            <a:off x="3583000" y="1133685"/>
            <a:ext cx="4618671" cy="4656668"/>
            <a:chOff x="302936" y="1121461"/>
            <a:chExt cx="4618671" cy="4656668"/>
          </a:xfrm>
        </p:grpSpPr>
        <p:grpSp>
          <p:nvGrpSpPr>
            <p:cNvPr id="8" name="Group 7"/>
            <p:cNvGrpSpPr/>
            <p:nvPr/>
          </p:nvGrpSpPr>
          <p:grpSpPr>
            <a:xfrm>
              <a:off x="302936" y="3565835"/>
              <a:ext cx="4618671" cy="2212294"/>
              <a:chOff x="2456134" y="3565835"/>
              <a:chExt cx="4618671" cy="221229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456134" y="4167022"/>
                <a:ext cx="4618671" cy="910124"/>
              </a:xfrm>
              <a:prstGeom prst="rect">
                <a:avLst/>
              </a:prstGeom>
            </p:spPr>
            <p:txBody>
              <a:bodyPr wrap="square" lIns="108842" tIns="54421" rIns="108842" bIns="54421">
                <a:spAutoFit/>
              </a:bodyPr>
              <a:lstStyle/>
              <a:p>
                <a:pPr algn="ctr"/>
                <a:r>
                  <a:rPr lang="en-GB" sz="2000" b="1" dirty="0">
                    <a:latin typeface="Segoe" pitchFamily="34" charset="0"/>
                    <a:cs typeface="Segoe" pitchFamily="34" charset="0"/>
                  </a:rPr>
                  <a:t>Andy Dawson</a:t>
                </a:r>
              </a:p>
              <a:p>
                <a:pPr algn="ctr"/>
                <a:r>
                  <a:rPr lang="en-GB" sz="1600" dirty="0"/>
                  <a:t>IT Manager</a:t>
                </a:r>
              </a:p>
              <a:p>
                <a:pPr algn="ctr"/>
                <a:r>
                  <a:rPr lang="en-GB" sz="1600" dirty="0"/>
                  <a:t>PhD BEng (Hons) CEng </a:t>
                </a:r>
                <a:r>
                  <a:rPr lang="en-GB" sz="1600" dirty="0" err="1"/>
                  <a:t>MIMechE</a:t>
                </a:r>
                <a:endParaRPr lang="en-GB" sz="1600" dirty="0">
                  <a:latin typeface="Segoe" pitchFamily="34" charset="0"/>
                  <a:cs typeface="Segoe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618957" y="3565835"/>
                <a:ext cx="4293041" cy="479237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Office Servers and Services</a:t>
                </a:r>
              </a:p>
            </p:txBody>
          </p:sp>
          <p:pic>
            <p:nvPicPr>
              <p:cNvPr id="12" name="Picture 3" descr="C:\Users\Lauren\Documents\MVP_Logo_Kit\MVP Logo Kit\MVP_Horizontal_BlueOnly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4127045" y="5259852"/>
                <a:ext cx="1276847" cy="518277"/>
              </a:xfrm>
              <a:prstGeom prst="rect">
                <a:avLst/>
              </a:prstGeom>
              <a:noFill/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071" y="1121461"/>
              <a:ext cx="2438400" cy="2438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53252" y="1064559"/>
            <a:ext cx="3333492" cy="4725794"/>
            <a:chOff x="348963" y="1106123"/>
            <a:chExt cx="3333492" cy="4725794"/>
          </a:xfrm>
        </p:grpSpPr>
        <p:sp>
          <p:nvSpPr>
            <p:cNvPr id="14" name="Rectangle 13"/>
            <p:cNvSpPr/>
            <p:nvPr/>
          </p:nvSpPr>
          <p:spPr>
            <a:xfrm>
              <a:off x="844971" y="3619623"/>
              <a:ext cx="2341481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Data Platform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8963" y="4220810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Mann</a:t>
              </a:r>
            </a:p>
            <a:p>
              <a:pPr algn="ctr"/>
              <a:r>
                <a:rPr lang="en-GB" sz="1600" dirty="0"/>
                <a:t>Senior Consultant</a:t>
              </a:r>
            </a:p>
            <a:p>
              <a:pPr algn="ctr"/>
              <a:r>
                <a:rPr lang="en-GB" sz="1600" dirty="0"/>
                <a:t>BSc (Hons) MBCS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377286" y="5313640"/>
              <a:ext cx="1276847" cy="518277"/>
            </a:xfrm>
            <a:prstGeom prst="rect">
              <a:avLst/>
            </a:prstGeom>
            <a:no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75" y="1106123"/>
              <a:ext cx="2338268" cy="2507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194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945C0A-B668-4EFB-88DD-20BBFDD5FBEC}"/>
              </a:ext>
            </a:extLst>
          </p:cNvPr>
          <p:cNvSpPr/>
          <p:nvPr/>
        </p:nvSpPr>
        <p:spPr>
          <a:xfrm>
            <a:off x="0" y="276726"/>
            <a:ext cx="12192000" cy="6300538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70C0"/>
              </a:gs>
              <a:gs pos="66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Fireworks in the sky&#10;&#10;Description generated with high confidence">
            <a:extLst>
              <a:ext uri="{FF2B5EF4-FFF2-40B4-BE49-F238E27FC236}">
                <a16:creationId xmlns:a16="http://schemas.microsoft.com/office/drawing/2014/main" id="{DA53B7F2-76C5-4197-A9BE-68EECBD24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8" r="23197"/>
          <a:stretch/>
        </p:blipFill>
        <p:spPr>
          <a:xfrm>
            <a:off x="6758304" y="276726"/>
            <a:ext cx="5433696" cy="5616992"/>
          </a:xfrm>
          <a:prstGeom prst="rect">
            <a:avLst/>
          </a:prstGeom>
        </p:spPr>
      </p:pic>
      <p:pic>
        <p:nvPicPr>
          <p:cNvPr id="20" name="Picture 19" descr="A picture containing fireworks, outdoor object&#10;&#10;Description generated with very high confidence">
            <a:extLst>
              <a:ext uri="{FF2B5EF4-FFF2-40B4-BE49-F238E27FC236}">
                <a16:creationId xmlns:a16="http://schemas.microsoft.com/office/drawing/2014/main" id="{8E2852E2-3638-4429-97D2-8441B3884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9"/>
          <a:stretch/>
        </p:blipFill>
        <p:spPr>
          <a:xfrm>
            <a:off x="3983784" y="2326894"/>
            <a:ext cx="4683556" cy="4247916"/>
          </a:xfrm>
          <a:prstGeom prst="rect">
            <a:avLst/>
          </a:prstGeom>
        </p:spPr>
      </p:pic>
      <p:pic>
        <p:nvPicPr>
          <p:cNvPr id="21" name="Picture 20" descr="A picture containing fireworks, outdoor object&#10;&#10;Description generated with very high confidence">
            <a:extLst>
              <a:ext uri="{FF2B5EF4-FFF2-40B4-BE49-F238E27FC236}">
                <a16:creationId xmlns:a16="http://schemas.microsoft.com/office/drawing/2014/main" id="{7534E2FB-3D70-42A4-B099-7AD5C7C25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b="17230"/>
          <a:stretch/>
        </p:blipFill>
        <p:spPr>
          <a:xfrm>
            <a:off x="-178643" y="276726"/>
            <a:ext cx="5774148" cy="6300538"/>
          </a:xfrm>
          <a:prstGeom prst="rect">
            <a:avLst/>
          </a:prstGeom>
        </p:spPr>
      </p:pic>
      <p:pic>
        <p:nvPicPr>
          <p:cNvPr id="22" name="Picture 21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35D17530-C4BB-4C87-83C2-3077DB0F9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/>
          <a:stretch/>
        </p:blipFill>
        <p:spPr>
          <a:xfrm>
            <a:off x="-1" y="403789"/>
            <a:ext cx="11130649" cy="23759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1AD59B-BC5D-4238-8B24-991BBEED52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7" b="35783"/>
          <a:stretch/>
        </p:blipFill>
        <p:spPr>
          <a:xfrm>
            <a:off x="325111" y="1703575"/>
            <a:ext cx="5067473" cy="48687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4925A8-F6E0-41AC-8B6D-5B29B893B7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9" b="27203"/>
          <a:stretch/>
        </p:blipFill>
        <p:spPr>
          <a:xfrm>
            <a:off x="5774149" y="1847604"/>
            <a:ext cx="6417852" cy="47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0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nical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5080002"/>
            <a:ext cx="12192000" cy="1520922"/>
          </a:xfrm>
          <a:prstGeom prst="rect">
            <a:avLst/>
          </a:prstGeom>
          <a:solidFill>
            <a:srgbClr val="21B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870B349A-7CB5-4E78-81B9-FD72FF5A2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" y="1489825"/>
            <a:ext cx="1981046" cy="3723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9E670-C147-4C5E-A444-F2F1E35B5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511" y="1921374"/>
            <a:ext cx="1727198" cy="3367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B00B0-3A9C-4769-B447-10655E8B2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36" y="1807270"/>
            <a:ext cx="1359981" cy="3359953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0" y="5080002"/>
            <a:ext cx="12192000" cy="1520922"/>
          </a:xfrm>
          <a:prstGeom prst="rect">
            <a:avLst/>
          </a:prstGeom>
          <a:solidFill>
            <a:srgbClr val="21B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72" y="588458"/>
            <a:ext cx="1343238" cy="922295"/>
          </a:xfrm>
          <a:prstGeom prst="rect">
            <a:avLst/>
          </a:prstGeom>
        </p:spPr>
      </p:pic>
      <p:pic>
        <p:nvPicPr>
          <p:cNvPr id="19" name="Picture 2" descr="http://www.mhalliday.co.uk/wp/wp-content/uploads/2014/09/mbcs-logo-colour-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35" y="532783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www.gbbuk.com/wp-content/uploads/2012/10/CharteredEngineerC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83" y="614047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97" y="584687"/>
            <a:ext cx="597635" cy="9260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1" y="1399205"/>
            <a:ext cx="2174800" cy="40874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54" y="1395397"/>
            <a:ext cx="2154908" cy="424925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41" y="2820735"/>
            <a:ext cx="2123341" cy="41870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4" y="1489825"/>
            <a:ext cx="1996758" cy="393740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05" y="1351166"/>
            <a:ext cx="2011915" cy="3967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69" y="1399205"/>
            <a:ext cx="2016595" cy="397651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06" y="1489825"/>
            <a:ext cx="1481825" cy="39282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66" y="3070728"/>
            <a:ext cx="1988037" cy="39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96" y="3070729"/>
            <a:ext cx="1992135" cy="39282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676" y="2866504"/>
            <a:ext cx="2112016" cy="41646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67" y="2950712"/>
            <a:ext cx="2052265" cy="404685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6123" r="23815"/>
          <a:stretch/>
        </p:blipFill>
        <p:spPr>
          <a:xfrm>
            <a:off x="9793172" y="1651339"/>
            <a:ext cx="1391468" cy="367181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47" y="2820735"/>
            <a:ext cx="1575578" cy="4176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94" y="2990373"/>
            <a:ext cx="2024189" cy="3991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87757-0190-4C3D-8070-04786BC899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64" y="3226777"/>
            <a:ext cx="1469377" cy="35538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9E2E99-D3FA-401C-A709-2A1082706A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54" y="2908067"/>
            <a:ext cx="2069859" cy="40815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7B9017-681B-4D34-9B11-7FBC6DB88A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18" y="2800267"/>
            <a:ext cx="2138907" cy="42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48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r="23720"/>
          <a:stretch/>
        </p:blipFill>
        <p:spPr>
          <a:xfrm>
            <a:off x="9176120" y="1687484"/>
            <a:ext cx="1838408" cy="51705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1" y="1872176"/>
            <a:ext cx="2174802" cy="50187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6" y="1573426"/>
            <a:ext cx="2679944" cy="52845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86" y="1840800"/>
            <a:ext cx="1843686" cy="4779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5" y="1370872"/>
            <a:ext cx="2799375" cy="552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8922" y="749260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Business Development Team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33536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44" y="1046295"/>
            <a:ext cx="2911611" cy="5741398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682246" y="4726108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Lauren Fear</a:t>
            </a:r>
            <a:endParaRPr lang="en-GB" sz="33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124833" y="4699267"/>
            <a:ext cx="3354031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Snr Graphic Designer</a:t>
            </a:r>
            <a:endParaRPr lang="en-GB" sz="2400" dirty="0">
              <a:latin typeface="+mn-l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682246" y="526738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Layla Copsey</a:t>
            </a:r>
            <a:endParaRPr lang="en-GB" sz="33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386861" y="5248848"/>
            <a:ext cx="3279218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Graphic Designer</a:t>
            </a:r>
            <a:endParaRPr lang="en-GB" sz="2400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82246" y="4181111"/>
            <a:ext cx="562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+mj-lt"/>
              </a:rPr>
              <a:t>Design Team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5" r="22527"/>
          <a:stretch/>
        </p:blipFill>
        <p:spPr>
          <a:xfrm>
            <a:off x="751320" y="1041336"/>
            <a:ext cx="2269376" cy="58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93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3" y="1027421"/>
            <a:ext cx="2899735" cy="571798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6297727" y="4731613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Andrew Davidson</a:t>
            </a:r>
            <a:endParaRPr lang="en-GB" sz="33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9841836" y="4713079"/>
            <a:ext cx="2261403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IT Consultant</a:t>
            </a:r>
            <a:endParaRPr lang="en-GB" sz="2400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97727" y="4146384"/>
            <a:ext cx="562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+mj-lt"/>
              </a:rPr>
              <a:t>IT Team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314353" y="5298308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Andy Dawson</a:t>
            </a:r>
            <a:endParaRPr lang="en-GB" sz="3300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9110290" y="5279774"/>
            <a:ext cx="2093697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IT Manager</a:t>
            </a:r>
            <a:endParaRPr lang="en-GB" sz="2400" dirty="0">
              <a:latin typeface="+mn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917694" y="1005824"/>
            <a:ext cx="2701710" cy="57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78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82666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40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48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3579541"/>
            <a:ext cx="10778731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5459259"/>
            <a:ext cx="10778731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0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4653611"/>
            <a:ext cx="10515600" cy="1730064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Citation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543340"/>
            <a:ext cx="10515600" cy="4002156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solidFill>
                  <a:srgbClr val="21B9E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174488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824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57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4204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81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986" y="3965863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5399735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052986" y="1766078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1" y="4616297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483862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3261845"/>
            <a:ext cx="1538342" cy="4322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4" y="966027"/>
            <a:ext cx="1881313" cy="6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60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60979" y="117067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sales@blackmarble.com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060442" y="971533"/>
            <a:ext cx="778780" cy="778778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/>
          <p:cNvGrpSpPr/>
          <p:nvPr/>
        </p:nvGrpSpPr>
        <p:grpSpPr>
          <a:xfrm>
            <a:off x="1209969" y="1208659"/>
            <a:ext cx="486359" cy="306635"/>
            <a:chOff x="1197690" y="1202458"/>
            <a:chExt cx="486359" cy="306635"/>
          </a:xfrm>
        </p:grpSpPr>
        <p:sp>
          <p:nvSpPr>
            <p:cNvPr id="37" name="Isosceles Triangle 36"/>
            <p:cNvSpPr/>
            <p:nvPr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23"/>
            <p:cNvSpPr/>
            <p:nvPr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497482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060979" y="1170679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blogs.blackmarble.co.uk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6" y="909046"/>
            <a:ext cx="770466" cy="8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19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406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26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</p:spTree>
    <p:extLst>
      <p:ext uri="{BB962C8B-B14F-4D97-AF65-F5344CB8AC3E}">
        <p14:creationId xmlns:p14="http://schemas.microsoft.com/office/powerpoint/2010/main" val="2355668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6901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513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3DEC-9043-418B-85B7-ACED94A50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B462E-D1BE-4ABB-84B3-BDF217F19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C3A3-46B6-4079-A2D8-70BC328E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F655-0E9C-4BD6-87DB-D1DC044BEB21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76598-CCBA-484A-880D-4D272571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50307-5DE3-4501-B014-E429A7BD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A3ED-4577-4623-A3FA-1DDA5368A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3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4" y="3569658"/>
            <a:ext cx="351848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486861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486861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LinkedIn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BMCatherine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8101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Catherine </a:t>
            </a:r>
          </a:p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Wheeler-Osman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945775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r="16968"/>
          <a:stretch/>
        </p:blipFill>
        <p:spPr>
          <a:xfrm>
            <a:off x="681643" y="1687484"/>
            <a:ext cx="2104083" cy="51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2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my Gwyth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Amy Gwyther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4" y="1723834"/>
            <a:ext cx="2209796" cy="50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-41502"/>
            <a:ext cx="12192000" cy="369332"/>
            <a:chOff x="0" y="932934"/>
            <a:chExt cx="12192000" cy="369332"/>
          </a:xfrm>
        </p:grpSpPr>
        <p:sp>
          <p:nvSpPr>
            <p:cNvPr id="8" name="Rectangle 7"/>
            <p:cNvSpPr/>
            <p:nvPr/>
          </p:nvSpPr>
          <p:spPr>
            <a:xfrm>
              <a:off x="0" y="969818"/>
              <a:ext cx="12192000" cy="29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2945" y="932934"/>
              <a:ext cx="216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+44 1274 300 175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77746" y="932934"/>
              <a:ext cx="2161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blackmarble.com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6575822"/>
            <a:ext cx="12192000" cy="291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05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0B81-B74C-4D74-B1FB-AD10B9D2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Building Better Bricks:</a:t>
            </a:r>
            <a:br>
              <a:rPr lang="en-GB" dirty="0"/>
            </a:br>
            <a:r>
              <a:rPr lang="en-GB" sz="4000" dirty="0"/>
              <a:t>Module design and development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2976554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C846-BE4A-43AD-912C-1F0766B6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B46DB-7B00-4DA2-A4EF-EE5F58201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38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D734-2CF1-4ABC-B586-A5395203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4357-819F-4117-9221-791D0371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12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8D7F-0E64-4764-8238-BC309D89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7F0E-6631-4D96-9628-439F3968A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34FBB-7584-4F13-8416-392A5112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13" y="2909978"/>
            <a:ext cx="4902675" cy="294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DC22-9EFB-4F03-BE05-F8EEA1A7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1A3E3-F05D-4C46-ABF3-080E2FF7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2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0B7E16-B483-49BC-AD91-CBBF47B8B72B}"/>
              </a:ext>
            </a:extLst>
          </p:cNvPr>
          <p:cNvSpPr/>
          <p:nvPr/>
        </p:nvSpPr>
        <p:spPr>
          <a:xfrm>
            <a:off x="9251911" y="3429000"/>
            <a:ext cx="482757" cy="648883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37B05E0-9E0B-4F6B-98A1-6AFB639C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Chris Gardner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DAB664-193A-4871-8C82-77DA004B8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Contact Details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649C2D3-8259-42F5-9F1E-6B49C99DFE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 b="6786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1074DF-3CA8-4C6F-AA8F-ADA76BE55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@</a:t>
            </a:r>
            <a:r>
              <a:rPr lang="en-GB" sz="1800" dirty="0" err="1"/>
              <a:t>halbaradkenafin</a:t>
            </a:r>
            <a:endParaRPr lang="en-GB" sz="1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1B56A3-04E1-4884-AC26-A2E8DAC9EA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Chrislgardner.github.io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DDA0E6-461F-4BD9-899F-B4971D7F2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71596" y="3557290"/>
            <a:ext cx="2820403" cy="368300"/>
          </a:xfrm>
        </p:spPr>
        <p:txBody>
          <a:bodyPr>
            <a:noAutofit/>
          </a:bodyPr>
          <a:lstStyle/>
          <a:p>
            <a:r>
              <a:rPr lang="en-GB" sz="1800" dirty="0"/>
              <a:t>github.com/</a:t>
            </a:r>
            <a:r>
              <a:rPr lang="en-GB" sz="1800" dirty="0" err="1"/>
              <a:t>chrislgardner</a:t>
            </a:r>
            <a:endParaRPr lang="en-GB" sz="1800" dirty="0"/>
          </a:p>
        </p:txBody>
      </p:sp>
      <p:pic>
        <p:nvPicPr>
          <p:cNvPr id="9" name="Graphic 13">
            <a:extLst>
              <a:ext uri="{FF2B5EF4-FFF2-40B4-BE49-F238E27FC236}">
                <a16:creationId xmlns:a16="http://schemas.microsoft.com/office/drawing/2014/main" id="{963F7696-5FBE-451E-832F-AFD5D697A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184" y="3613020"/>
            <a:ext cx="307413" cy="3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931-0C83-4AF7-BD77-9269EFAF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Chris Gardner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DEB2-0CA7-4AB9-A9D4-C9B166B3A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DevOps and ALM consultant at Black Marble</a:t>
            </a:r>
          </a:p>
          <a:p>
            <a:r>
              <a:rPr lang="en-GB" dirty="0"/>
              <a:t>4+ Years PowerShell experience</a:t>
            </a:r>
          </a:p>
          <a:p>
            <a:r>
              <a:rPr lang="en-GB" dirty="0"/>
              <a:t>Spent the last year+ automating software builds and writing DSC</a:t>
            </a:r>
          </a:p>
          <a:p>
            <a:r>
              <a:rPr lang="en-GB" dirty="0"/>
              <a:t>Contribute to various DSC resources and maintain 1 of my own</a:t>
            </a:r>
          </a:p>
          <a:p>
            <a:r>
              <a:rPr lang="en-GB" dirty="0"/>
              <a:t>Usually found on Slack (PSUGUK and PowerShell)</a:t>
            </a:r>
          </a:p>
          <a:p>
            <a:endParaRPr lang="en-GB" dirty="0"/>
          </a:p>
          <a:p>
            <a:r>
              <a:rPr lang="en-GB" dirty="0"/>
              <a:t>https://www.github.com/ChrisLGardner </a:t>
            </a:r>
          </a:p>
        </p:txBody>
      </p:sp>
    </p:spTree>
    <p:extLst>
      <p:ext uri="{BB962C8B-B14F-4D97-AF65-F5344CB8AC3E}">
        <p14:creationId xmlns:p14="http://schemas.microsoft.com/office/powerpoint/2010/main" val="180479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4B9D-32B3-4F71-8402-2C615949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062D9-24E3-49FF-A600-270AA4F8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  <a:p>
            <a:r>
              <a:rPr lang="en-GB" dirty="0"/>
              <a:t>Module Structure options</a:t>
            </a:r>
          </a:p>
          <a:p>
            <a:r>
              <a:rPr lang="en-GB" dirty="0"/>
              <a:t>Development Process</a:t>
            </a:r>
          </a:p>
          <a:p>
            <a:r>
              <a:rPr lang="en-GB" dirty="0"/>
              <a:t>Function Design</a:t>
            </a:r>
          </a:p>
          <a:p>
            <a:r>
              <a:rPr lang="en-GB" dirty="0"/>
              <a:t>Build Scripts</a:t>
            </a:r>
          </a:p>
        </p:txBody>
      </p:sp>
    </p:spTree>
    <p:extLst>
      <p:ext uri="{BB962C8B-B14F-4D97-AF65-F5344CB8AC3E}">
        <p14:creationId xmlns:p14="http://schemas.microsoft.com/office/powerpoint/2010/main" val="427769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EF63-BC64-458C-8B07-18BD2DB2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A6483-ACB8-42D5-AD17-6178CA2A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73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7407-2475-4F11-B2E4-3FB2E017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Structure – Big psm1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3701-9ED4-45C8-8A6A-2FB68BBD3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39DB2-0E79-4BF5-B65B-D45E0328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9" y="3808177"/>
            <a:ext cx="10691004" cy="250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7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33C0-1193-4B30-8B85-AA92B8E8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Structure – Nested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E335-7701-4196-89DE-E2A3EFE4A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8D828-CCF3-4847-9EC8-1B4578BA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10" y="3707328"/>
            <a:ext cx="10633494" cy="22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B101-C8D4-4957-AB44-6B063B09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Structure – Dot sourced ps1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694E-E330-4835-ADA8-0D419A26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80093-C84A-4B28-8A69-D2764CD6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71" y="3822471"/>
            <a:ext cx="10403457" cy="23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2CBC-80AE-4B99-9B79-E6AED327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Structure – Compiled psm1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DEF9-0AF1-49BC-A37C-1EAF967D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1307F-329C-4C84-91A3-AA5948CA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9" y="3220529"/>
            <a:ext cx="11080522" cy="2585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09B2A-465E-4513-8BA7-8BD7D29C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368" y="3428562"/>
            <a:ext cx="6809117" cy="28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2A56-77AC-4725-977E-7EAE44A7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1CBB-1AD7-4B6A-BA61-A5E31E67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46833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Marbl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E63B46"/>
      </a:accent4>
      <a:accent5>
        <a:srgbClr val="293A49"/>
      </a:accent5>
      <a:accent6>
        <a:srgbClr val="1B72B7"/>
      </a:accent6>
      <a:hlink>
        <a:srgbClr val="1B72B7"/>
      </a:hlink>
      <a:folHlink>
        <a:srgbClr val="1B72B7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Marble" id="{75B3E660-E8BE-47C3-8315-4B87B32EF088}" vid="{3170194C-63B8-4D7F-A388-0DA4B51B9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BlackMarble</Template>
  <TotalTime>861</TotalTime>
  <Words>117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Segoe</vt:lpstr>
      <vt:lpstr>Segoe UI</vt:lpstr>
      <vt:lpstr>Segoe UI Light</vt:lpstr>
      <vt:lpstr>Segoe UI Semibold</vt:lpstr>
      <vt:lpstr>BlackMarble</vt:lpstr>
      <vt:lpstr>Building Better Bricks: Module design and development best practices.</vt:lpstr>
      <vt:lpstr>Chris Gardner</vt:lpstr>
      <vt:lpstr>Agenda</vt:lpstr>
      <vt:lpstr>Why?</vt:lpstr>
      <vt:lpstr>Module Structure – Big psm1</vt:lpstr>
      <vt:lpstr>Module Structure – Nested Modules</vt:lpstr>
      <vt:lpstr>Module Structure – Dot sourced ps1</vt:lpstr>
      <vt:lpstr>Module Structure – Compiled psm1</vt:lpstr>
      <vt:lpstr>Development Process</vt:lpstr>
      <vt:lpstr>Function Design</vt:lpstr>
      <vt:lpstr>Build Scripts</vt:lpstr>
      <vt:lpstr>PowerPoint Presentation</vt:lpstr>
      <vt:lpstr>Questions?</vt:lpstr>
      <vt:lpstr>Chris Gardner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Friends don’t let friends do IaaS</dc:title>
  <dc:creator>Chris Gardner</dc:creator>
  <cp:lastModifiedBy>Chris Gardner</cp:lastModifiedBy>
  <cp:revision>34</cp:revision>
  <dcterms:created xsi:type="dcterms:W3CDTF">2017-11-20T18:33:54Z</dcterms:created>
  <dcterms:modified xsi:type="dcterms:W3CDTF">2018-03-29T18:14:28Z</dcterms:modified>
</cp:coreProperties>
</file>